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Средний стиль 4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27F97BB-C833-4FB7-BDE5-3F7075034690}" styleName="Стиль из темы 2 - акцент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-1572" y="-1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61"/>
            <a:ext cx="9144000" cy="68472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35889" y="2772660"/>
            <a:ext cx="64722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Тема: алгоритмы, ветвления,</a:t>
            </a:r>
          </a:p>
          <a:p>
            <a:pPr algn="ctr"/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процедуры и функции.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85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42" name="Picture 2" descr="Фоны в стиле Дрим арт - 75 фото для презентаций и картинок на рабочий стол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143683" y="3009146"/>
            <a:ext cx="5020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50742" y="6372036"/>
            <a:ext cx="291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 smtClean="0"/>
              <a:t>Навлютова</a:t>
            </a:r>
            <a:r>
              <a:rPr lang="ru-RU" dirty="0" smtClean="0"/>
              <a:t> Р.Д. группа 1ип1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7902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76955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02109" y="620688"/>
            <a:ext cx="73727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- это последовательность действий  для достижения результата или по-другому предписание исполнителю совершать определённую последовательность действий  для получения решения задачи за конечное число шагов.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33261" y="2973493"/>
            <a:ext cx="2510431" cy="46166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Виды алгоритмов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66193" y="3998052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Линейная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43692" y="3998052"/>
            <a:ext cx="1559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Ветвление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Прямая со стрелкой 8"/>
          <p:cNvCxnSpPr>
            <a:stCxn id="5" idx="2"/>
            <a:endCxn id="6" idx="0"/>
          </p:cNvCxnSpPr>
          <p:nvPr/>
        </p:nvCxnSpPr>
        <p:spPr>
          <a:xfrm flipH="1">
            <a:off x="2599727" y="3435158"/>
            <a:ext cx="1988750" cy="562894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stCxn id="5" idx="2"/>
            <a:endCxn id="7" idx="0"/>
          </p:cNvCxnSpPr>
          <p:nvPr/>
        </p:nvCxnSpPr>
        <p:spPr>
          <a:xfrm>
            <a:off x="4588477" y="3435158"/>
            <a:ext cx="2034820" cy="562894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1917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7069939"/>
              </p:ext>
            </p:extLst>
          </p:nvPr>
        </p:nvGraphicFramePr>
        <p:xfrm>
          <a:off x="251520" y="404664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963" y="0"/>
            <a:ext cx="9192963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588847"/>
              </p:ext>
            </p:extLst>
          </p:nvPr>
        </p:nvGraphicFramePr>
        <p:xfrm>
          <a:off x="239125" y="171996"/>
          <a:ext cx="8616786" cy="651400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72262"/>
                <a:gridCol w="2851866"/>
                <a:gridCol w="2892658"/>
              </a:tblGrid>
              <a:tr h="569465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Название</a:t>
                      </a:r>
                      <a:r>
                        <a:rPr lang="ru-RU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блока</a:t>
                      </a:r>
                      <a:endParaRPr lang="ru-RU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Обозначение</a:t>
                      </a:r>
                      <a:endParaRPr lang="ru-RU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Назначение блока</a:t>
                      </a:r>
                      <a:endParaRPr lang="ru-RU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614089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Терминатор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Начало, завершение программы или подпрограммы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614089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Процесс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Обработка данных (Вычисления, пересылки и т.п.)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614089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Данные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Операция ввода-вывода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614089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Решение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Ветвление, выбор, итерационные</a:t>
                      </a:r>
                      <a:r>
                        <a:rPr lang="ru-RU" sz="1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и поисковые циклы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614089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Подготовка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Счётные циклы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614089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Граница</a:t>
                      </a:r>
                      <a:r>
                        <a:rPr lang="ru-RU" sz="1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цикла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Любые циклы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614089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Предопределенный</a:t>
                      </a:r>
                      <a:r>
                        <a:rPr lang="ru-RU" sz="1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процесс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Вызов процедур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614089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Соединитель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Маркировка разрывов линий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  <a:tr h="614089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Комментарий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Пояснения к операциям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Овал 7"/>
          <p:cNvSpPr/>
          <p:nvPr/>
        </p:nvSpPr>
        <p:spPr>
          <a:xfrm>
            <a:off x="3273959" y="792077"/>
            <a:ext cx="2547118" cy="4487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Действие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3273959" y="1484784"/>
            <a:ext cx="2547118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Действие</a:t>
            </a:r>
            <a:endParaRPr lang="ru-RU" dirty="0"/>
          </a:p>
        </p:txBody>
      </p:sp>
      <p:sp>
        <p:nvSpPr>
          <p:cNvPr id="11" name="Блок-схема: решение 10"/>
          <p:cNvSpPr/>
          <p:nvPr/>
        </p:nvSpPr>
        <p:spPr>
          <a:xfrm>
            <a:off x="3592852" y="2876805"/>
            <a:ext cx="2016224" cy="648072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Условие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Блок-схема: данные 11"/>
          <p:cNvSpPr/>
          <p:nvPr/>
        </p:nvSpPr>
        <p:spPr>
          <a:xfrm>
            <a:off x="3350105" y="2354948"/>
            <a:ext cx="2501718" cy="353972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Действие</a:t>
            </a:r>
            <a:endParaRPr lang="ru-RU" dirty="0"/>
          </a:p>
        </p:txBody>
      </p:sp>
      <p:sp>
        <p:nvSpPr>
          <p:cNvPr id="13" name="Блок-схема: подготовка 12"/>
          <p:cNvSpPr/>
          <p:nvPr/>
        </p:nvSpPr>
        <p:spPr>
          <a:xfrm>
            <a:off x="3592852" y="3717032"/>
            <a:ext cx="2016224" cy="360040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Действие</a:t>
            </a:r>
            <a:endParaRPr lang="ru-RU" dirty="0"/>
          </a:p>
        </p:txBody>
      </p:sp>
      <p:sp>
        <p:nvSpPr>
          <p:cNvPr id="14" name="Прямоугольник с двумя вырезанными соседними углами 13"/>
          <p:cNvSpPr/>
          <p:nvPr/>
        </p:nvSpPr>
        <p:spPr>
          <a:xfrm>
            <a:off x="3774350" y="4306614"/>
            <a:ext cx="1653224" cy="144988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начало</a:t>
            </a:r>
            <a:endParaRPr lang="ru-RU" dirty="0"/>
          </a:p>
        </p:txBody>
      </p:sp>
      <p:sp>
        <p:nvSpPr>
          <p:cNvPr id="15" name="Прямоугольник с двумя вырезанными соседними углами 14"/>
          <p:cNvSpPr/>
          <p:nvPr/>
        </p:nvSpPr>
        <p:spPr>
          <a:xfrm rot="10800000">
            <a:off x="3774345" y="4682358"/>
            <a:ext cx="1653223" cy="127369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Конец</a:t>
            </a:r>
            <a:endParaRPr lang="ru-RU" dirty="0"/>
          </a:p>
        </p:txBody>
      </p:sp>
      <p:sp>
        <p:nvSpPr>
          <p:cNvPr id="16" name="Блок-схема: типовой процесс 15"/>
          <p:cNvSpPr/>
          <p:nvPr/>
        </p:nvSpPr>
        <p:spPr>
          <a:xfrm>
            <a:off x="3592852" y="4941168"/>
            <a:ext cx="1834722" cy="432048"/>
          </a:xfrm>
          <a:prstGeom prst="flowChartPredefined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Имя</a:t>
            </a:r>
            <a:endParaRPr lang="ru-RU" dirty="0"/>
          </a:p>
        </p:txBody>
      </p:sp>
      <p:sp>
        <p:nvSpPr>
          <p:cNvPr id="17" name="Блок-схема: узел 16"/>
          <p:cNvSpPr/>
          <p:nvPr/>
        </p:nvSpPr>
        <p:spPr>
          <a:xfrm>
            <a:off x="3923928" y="5589240"/>
            <a:ext cx="1296144" cy="36004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Имя</a:t>
            </a:r>
            <a:endParaRPr lang="ru-RU" dirty="0"/>
          </a:p>
        </p:txBody>
      </p:sp>
      <p:sp>
        <p:nvSpPr>
          <p:cNvPr id="19" name="Полилиния 18"/>
          <p:cNvSpPr/>
          <p:nvPr/>
        </p:nvSpPr>
        <p:spPr>
          <a:xfrm>
            <a:off x="3373821" y="6369269"/>
            <a:ext cx="268013" cy="45719"/>
          </a:xfrm>
          <a:custGeom>
            <a:avLst/>
            <a:gdLst>
              <a:gd name="connsiteX0" fmla="*/ 0 w 268013"/>
              <a:gd name="connsiteY0" fmla="*/ 0 h 47950"/>
              <a:gd name="connsiteX1" fmla="*/ 204951 w 268013"/>
              <a:gd name="connsiteY1" fmla="*/ 31531 h 47950"/>
              <a:gd name="connsiteX2" fmla="*/ 252248 w 268013"/>
              <a:gd name="connsiteY2" fmla="*/ 47297 h 47950"/>
              <a:gd name="connsiteX3" fmla="*/ 268013 w 268013"/>
              <a:gd name="connsiteY3" fmla="*/ 15765 h 4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013" h="47950">
                <a:moveTo>
                  <a:pt x="0" y="0"/>
                </a:moveTo>
                <a:cubicBezTo>
                  <a:pt x="76589" y="9573"/>
                  <a:pt x="132723" y="13473"/>
                  <a:pt x="204951" y="31531"/>
                </a:cubicBezTo>
                <a:cubicBezTo>
                  <a:pt x="221073" y="35562"/>
                  <a:pt x="236126" y="51328"/>
                  <a:pt x="252248" y="47297"/>
                </a:cubicBezTo>
                <a:cubicBezTo>
                  <a:pt x="263648" y="44447"/>
                  <a:pt x="262758" y="26276"/>
                  <a:pt x="268013" y="1576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олилиния 19"/>
          <p:cNvSpPr/>
          <p:nvPr/>
        </p:nvSpPr>
        <p:spPr>
          <a:xfrm>
            <a:off x="3720662" y="6400526"/>
            <a:ext cx="346841" cy="16040"/>
          </a:xfrm>
          <a:custGeom>
            <a:avLst/>
            <a:gdLst>
              <a:gd name="connsiteX0" fmla="*/ 0 w 346841"/>
              <a:gd name="connsiteY0" fmla="*/ 274 h 16040"/>
              <a:gd name="connsiteX1" fmla="*/ 78828 w 346841"/>
              <a:gd name="connsiteY1" fmla="*/ 16040 h 16040"/>
              <a:gd name="connsiteX2" fmla="*/ 315310 w 346841"/>
              <a:gd name="connsiteY2" fmla="*/ 274 h 16040"/>
              <a:gd name="connsiteX3" fmla="*/ 346841 w 346841"/>
              <a:gd name="connsiteY3" fmla="*/ 274 h 16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841" h="16040">
                <a:moveTo>
                  <a:pt x="0" y="274"/>
                </a:moveTo>
                <a:cubicBezTo>
                  <a:pt x="26276" y="5529"/>
                  <a:pt x="52032" y="16040"/>
                  <a:pt x="78828" y="16040"/>
                </a:cubicBezTo>
                <a:cubicBezTo>
                  <a:pt x="157830" y="16040"/>
                  <a:pt x="236444" y="4913"/>
                  <a:pt x="315310" y="274"/>
                </a:cubicBezTo>
                <a:cubicBezTo>
                  <a:pt x="325802" y="-343"/>
                  <a:pt x="336331" y="274"/>
                  <a:pt x="346841" y="27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олилиния 20"/>
          <p:cNvSpPr/>
          <p:nvPr/>
        </p:nvSpPr>
        <p:spPr>
          <a:xfrm>
            <a:off x="4225159" y="6385034"/>
            <a:ext cx="346841" cy="33083"/>
          </a:xfrm>
          <a:custGeom>
            <a:avLst/>
            <a:gdLst>
              <a:gd name="connsiteX0" fmla="*/ 0 w 346841"/>
              <a:gd name="connsiteY0" fmla="*/ 0 h 33083"/>
              <a:gd name="connsiteX1" fmla="*/ 157655 w 346841"/>
              <a:gd name="connsiteY1" fmla="*/ 15766 h 33083"/>
              <a:gd name="connsiteX2" fmla="*/ 220717 w 346841"/>
              <a:gd name="connsiteY2" fmla="*/ 31532 h 33083"/>
              <a:gd name="connsiteX3" fmla="*/ 346841 w 346841"/>
              <a:gd name="connsiteY3" fmla="*/ 31532 h 33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841" h="33083">
                <a:moveTo>
                  <a:pt x="0" y="0"/>
                </a:moveTo>
                <a:cubicBezTo>
                  <a:pt x="52552" y="5255"/>
                  <a:pt x="105372" y="8297"/>
                  <a:pt x="157655" y="15766"/>
                </a:cubicBezTo>
                <a:cubicBezTo>
                  <a:pt x="179105" y="18830"/>
                  <a:pt x="199124" y="29733"/>
                  <a:pt x="220717" y="31532"/>
                </a:cubicBezTo>
                <a:cubicBezTo>
                  <a:pt x="262613" y="35023"/>
                  <a:pt x="304800" y="31532"/>
                  <a:pt x="346841" y="3153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олилиния 21"/>
          <p:cNvSpPr/>
          <p:nvPr/>
        </p:nvSpPr>
        <p:spPr>
          <a:xfrm>
            <a:off x="4603970" y="6209467"/>
            <a:ext cx="141451" cy="444733"/>
          </a:xfrm>
          <a:custGeom>
            <a:avLst/>
            <a:gdLst>
              <a:gd name="connsiteX0" fmla="*/ 125685 w 141451"/>
              <a:gd name="connsiteY0" fmla="*/ 17912 h 444733"/>
              <a:gd name="connsiteX1" fmla="*/ 46858 w 141451"/>
              <a:gd name="connsiteY1" fmla="*/ 2147 h 444733"/>
              <a:gd name="connsiteX2" fmla="*/ 31092 w 141451"/>
              <a:gd name="connsiteY2" fmla="*/ 49443 h 444733"/>
              <a:gd name="connsiteX3" fmla="*/ 94154 w 141451"/>
              <a:gd name="connsiteY3" fmla="*/ 443581 h 444733"/>
              <a:gd name="connsiteX4" fmla="*/ 141451 w 141451"/>
              <a:gd name="connsiteY4" fmla="*/ 443581 h 444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451" h="444733">
                <a:moveTo>
                  <a:pt x="125685" y="17912"/>
                </a:moveTo>
                <a:cubicBezTo>
                  <a:pt x="99409" y="12657"/>
                  <a:pt x="72279" y="-6327"/>
                  <a:pt x="46858" y="2147"/>
                </a:cubicBezTo>
                <a:cubicBezTo>
                  <a:pt x="31093" y="7402"/>
                  <a:pt x="31092" y="32825"/>
                  <a:pt x="31092" y="49443"/>
                </a:cubicBezTo>
                <a:cubicBezTo>
                  <a:pt x="31092" y="230186"/>
                  <a:pt x="-70732" y="416101"/>
                  <a:pt x="94154" y="443581"/>
                </a:cubicBezTo>
                <a:cubicBezTo>
                  <a:pt x="109705" y="446173"/>
                  <a:pt x="125685" y="443581"/>
                  <a:pt x="141451" y="44358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олилиния 24"/>
          <p:cNvSpPr/>
          <p:nvPr/>
        </p:nvSpPr>
        <p:spPr>
          <a:xfrm>
            <a:off x="4674695" y="6295456"/>
            <a:ext cx="1198179" cy="272754"/>
          </a:xfrm>
          <a:custGeom>
            <a:avLst/>
            <a:gdLst>
              <a:gd name="connsiteX0" fmla="*/ 0 w 1198179"/>
              <a:gd name="connsiteY0" fmla="*/ 0 h 272754"/>
              <a:gd name="connsiteX1" fmla="*/ 63062 w 1198179"/>
              <a:gd name="connsiteY1" fmla="*/ 63063 h 272754"/>
              <a:gd name="connsiteX2" fmla="*/ 94593 w 1198179"/>
              <a:gd name="connsiteY2" fmla="*/ 15766 h 272754"/>
              <a:gd name="connsiteX3" fmla="*/ 78827 w 1198179"/>
              <a:gd name="connsiteY3" fmla="*/ 63063 h 272754"/>
              <a:gd name="connsiteX4" fmla="*/ 31531 w 1198179"/>
              <a:gd name="connsiteY4" fmla="*/ 78828 h 272754"/>
              <a:gd name="connsiteX5" fmla="*/ 15765 w 1198179"/>
              <a:gd name="connsiteY5" fmla="*/ 126125 h 272754"/>
              <a:gd name="connsiteX6" fmla="*/ 63062 w 1198179"/>
              <a:gd name="connsiteY6" fmla="*/ 141890 h 272754"/>
              <a:gd name="connsiteX7" fmla="*/ 157655 w 1198179"/>
              <a:gd name="connsiteY7" fmla="*/ 204952 h 272754"/>
              <a:gd name="connsiteX8" fmla="*/ 173420 w 1198179"/>
              <a:gd name="connsiteY8" fmla="*/ 157656 h 272754"/>
              <a:gd name="connsiteX9" fmla="*/ 189186 w 1198179"/>
              <a:gd name="connsiteY9" fmla="*/ 94594 h 272754"/>
              <a:gd name="connsiteX10" fmla="*/ 204951 w 1198179"/>
              <a:gd name="connsiteY10" fmla="*/ 173421 h 272754"/>
              <a:gd name="connsiteX11" fmla="*/ 268013 w 1198179"/>
              <a:gd name="connsiteY11" fmla="*/ 157656 h 272754"/>
              <a:gd name="connsiteX12" fmla="*/ 268013 w 1198179"/>
              <a:gd name="connsiteY12" fmla="*/ 31532 h 272754"/>
              <a:gd name="connsiteX13" fmla="*/ 220717 w 1198179"/>
              <a:gd name="connsiteY13" fmla="*/ 15766 h 272754"/>
              <a:gd name="connsiteX14" fmla="*/ 204951 w 1198179"/>
              <a:gd name="connsiteY14" fmla="*/ 173421 h 272754"/>
              <a:gd name="connsiteX15" fmla="*/ 252248 w 1198179"/>
              <a:gd name="connsiteY15" fmla="*/ 204952 h 272754"/>
              <a:gd name="connsiteX16" fmla="*/ 299544 w 1198179"/>
              <a:gd name="connsiteY16" fmla="*/ 189187 h 272754"/>
              <a:gd name="connsiteX17" fmla="*/ 362607 w 1198179"/>
              <a:gd name="connsiteY17" fmla="*/ 157656 h 272754"/>
              <a:gd name="connsiteX18" fmla="*/ 394138 w 1198179"/>
              <a:gd name="connsiteY18" fmla="*/ 141890 h 272754"/>
              <a:gd name="connsiteX19" fmla="*/ 457200 w 1198179"/>
              <a:gd name="connsiteY19" fmla="*/ 126125 h 272754"/>
              <a:gd name="connsiteX20" fmla="*/ 488731 w 1198179"/>
              <a:gd name="connsiteY20" fmla="*/ 157656 h 272754"/>
              <a:gd name="connsiteX21" fmla="*/ 536027 w 1198179"/>
              <a:gd name="connsiteY21" fmla="*/ 141890 h 272754"/>
              <a:gd name="connsiteX22" fmla="*/ 583324 w 1198179"/>
              <a:gd name="connsiteY22" fmla="*/ 157656 h 272754"/>
              <a:gd name="connsiteX23" fmla="*/ 630620 w 1198179"/>
              <a:gd name="connsiteY23" fmla="*/ 141890 h 272754"/>
              <a:gd name="connsiteX24" fmla="*/ 614855 w 1198179"/>
              <a:gd name="connsiteY24" fmla="*/ 31532 h 272754"/>
              <a:gd name="connsiteX25" fmla="*/ 599089 w 1198179"/>
              <a:gd name="connsiteY25" fmla="*/ 78828 h 272754"/>
              <a:gd name="connsiteX26" fmla="*/ 646386 w 1198179"/>
              <a:gd name="connsiteY26" fmla="*/ 220718 h 272754"/>
              <a:gd name="connsiteX27" fmla="*/ 709448 w 1198179"/>
              <a:gd name="connsiteY27" fmla="*/ 204952 h 272754"/>
              <a:gd name="connsiteX28" fmla="*/ 677917 w 1198179"/>
              <a:gd name="connsiteY28" fmla="*/ 110359 h 272754"/>
              <a:gd name="connsiteX29" fmla="*/ 725213 w 1198179"/>
              <a:gd name="connsiteY29" fmla="*/ 236483 h 272754"/>
              <a:gd name="connsiteX30" fmla="*/ 772510 w 1198179"/>
              <a:gd name="connsiteY30" fmla="*/ 268014 h 272754"/>
              <a:gd name="connsiteX31" fmla="*/ 835572 w 1198179"/>
              <a:gd name="connsiteY31" fmla="*/ 252249 h 272754"/>
              <a:gd name="connsiteX32" fmla="*/ 867103 w 1198179"/>
              <a:gd name="connsiteY32" fmla="*/ 157656 h 272754"/>
              <a:gd name="connsiteX33" fmla="*/ 914400 w 1198179"/>
              <a:gd name="connsiteY33" fmla="*/ 63063 h 272754"/>
              <a:gd name="connsiteX34" fmla="*/ 930165 w 1198179"/>
              <a:gd name="connsiteY34" fmla="*/ 220718 h 272754"/>
              <a:gd name="connsiteX35" fmla="*/ 945931 w 1198179"/>
              <a:gd name="connsiteY35" fmla="*/ 173421 h 272754"/>
              <a:gd name="connsiteX36" fmla="*/ 993227 w 1198179"/>
              <a:gd name="connsiteY36" fmla="*/ 157656 h 272754"/>
              <a:gd name="connsiteX37" fmla="*/ 1040524 w 1198179"/>
              <a:gd name="connsiteY37" fmla="*/ 268014 h 272754"/>
              <a:gd name="connsiteX38" fmla="*/ 1087820 w 1198179"/>
              <a:gd name="connsiteY38" fmla="*/ 252249 h 272754"/>
              <a:gd name="connsiteX39" fmla="*/ 1119351 w 1198179"/>
              <a:gd name="connsiteY39" fmla="*/ 204952 h 272754"/>
              <a:gd name="connsiteX40" fmla="*/ 1135117 w 1198179"/>
              <a:gd name="connsiteY40" fmla="*/ 252249 h 272754"/>
              <a:gd name="connsiteX41" fmla="*/ 1150882 w 1198179"/>
              <a:gd name="connsiteY41" fmla="*/ 204952 h 272754"/>
              <a:gd name="connsiteX42" fmla="*/ 1103586 w 1198179"/>
              <a:gd name="connsiteY42" fmla="*/ 110359 h 272754"/>
              <a:gd name="connsiteX43" fmla="*/ 1056289 w 1198179"/>
              <a:gd name="connsiteY43" fmla="*/ 78828 h 272754"/>
              <a:gd name="connsiteX44" fmla="*/ 1150882 w 1198179"/>
              <a:gd name="connsiteY44" fmla="*/ 47297 h 272754"/>
              <a:gd name="connsiteX45" fmla="*/ 1198179 w 1198179"/>
              <a:gd name="connsiteY45" fmla="*/ 31532 h 272754"/>
              <a:gd name="connsiteX46" fmla="*/ 1166648 w 1198179"/>
              <a:gd name="connsiteY46" fmla="*/ 78828 h 272754"/>
              <a:gd name="connsiteX47" fmla="*/ 1072055 w 1198179"/>
              <a:gd name="connsiteY47" fmla="*/ 126125 h 272754"/>
              <a:gd name="connsiteX48" fmla="*/ 1056289 w 1198179"/>
              <a:gd name="connsiteY48" fmla="*/ 173421 h 272754"/>
              <a:gd name="connsiteX49" fmla="*/ 1103586 w 1198179"/>
              <a:gd name="connsiteY49" fmla="*/ 141890 h 272754"/>
              <a:gd name="connsiteX50" fmla="*/ 1150882 w 1198179"/>
              <a:gd name="connsiteY50" fmla="*/ 110359 h 272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198179" h="272754">
                <a:moveTo>
                  <a:pt x="0" y="0"/>
                </a:moveTo>
                <a:cubicBezTo>
                  <a:pt x="12944" y="77665"/>
                  <a:pt x="-7314" y="133439"/>
                  <a:pt x="63062" y="63063"/>
                </a:cubicBezTo>
                <a:cubicBezTo>
                  <a:pt x="76460" y="49665"/>
                  <a:pt x="75645" y="15766"/>
                  <a:pt x="94593" y="15766"/>
                </a:cubicBezTo>
                <a:cubicBezTo>
                  <a:pt x="111212" y="15766"/>
                  <a:pt x="90578" y="51312"/>
                  <a:pt x="78827" y="63063"/>
                </a:cubicBezTo>
                <a:cubicBezTo>
                  <a:pt x="67076" y="74814"/>
                  <a:pt x="47296" y="73573"/>
                  <a:pt x="31531" y="78828"/>
                </a:cubicBezTo>
                <a:cubicBezTo>
                  <a:pt x="26276" y="94594"/>
                  <a:pt x="8333" y="111261"/>
                  <a:pt x="15765" y="126125"/>
                </a:cubicBezTo>
                <a:cubicBezTo>
                  <a:pt x="23197" y="140989"/>
                  <a:pt x="48535" y="133819"/>
                  <a:pt x="63062" y="141890"/>
                </a:cubicBezTo>
                <a:cubicBezTo>
                  <a:pt x="96189" y="160294"/>
                  <a:pt x="157655" y="204952"/>
                  <a:pt x="157655" y="204952"/>
                </a:cubicBezTo>
                <a:cubicBezTo>
                  <a:pt x="162910" y="189187"/>
                  <a:pt x="168855" y="173635"/>
                  <a:pt x="173420" y="157656"/>
                </a:cubicBezTo>
                <a:cubicBezTo>
                  <a:pt x="179373" y="136822"/>
                  <a:pt x="169806" y="84904"/>
                  <a:pt x="189186" y="94594"/>
                </a:cubicBezTo>
                <a:cubicBezTo>
                  <a:pt x="213153" y="106577"/>
                  <a:pt x="199696" y="147145"/>
                  <a:pt x="204951" y="173421"/>
                </a:cubicBezTo>
                <a:cubicBezTo>
                  <a:pt x="225972" y="168166"/>
                  <a:pt x="251093" y="171192"/>
                  <a:pt x="268013" y="157656"/>
                </a:cubicBezTo>
                <a:cubicBezTo>
                  <a:pt x="297484" y="134079"/>
                  <a:pt x="278604" y="47418"/>
                  <a:pt x="268013" y="31532"/>
                </a:cubicBezTo>
                <a:cubicBezTo>
                  <a:pt x="258795" y="17705"/>
                  <a:pt x="236482" y="21021"/>
                  <a:pt x="220717" y="15766"/>
                </a:cubicBezTo>
                <a:cubicBezTo>
                  <a:pt x="180487" y="76111"/>
                  <a:pt x="163142" y="79352"/>
                  <a:pt x="204951" y="173421"/>
                </a:cubicBezTo>
                <a:cubicBezTo>
                  <a:pt x="212646" y="190736"/>
                  <a:pt x="236482" y="194442"/>
                  <a:pt x="252248" y="204952"/>
                </a:cubicBezTo>
                <a:cubicBezTo>
                  <a:pt x="268013" y="199697"/>
                  <a:pt x="287793" y="200938"/>
                  <a:pt x="299544" y="189187"/>
                </a:cubicBezTo>
                <a:cubicBezTo>
                  <a:pt x="352096" y="136635"/>
                  <a:pt x="268013" y="126124"/>
                  <a:pt x="362607" y="157656"/>
                </a:cubicBezTo>
                <a:cubicBezTo>
                  <a:pt x="399827" y="8770"/>
                  <a:pt x="358156" y="127497"/>
                  <a:pt x="394138" y="141890"/>
                </a:cubicBezTo>
                <a:cubicBezTo>
                  <a:pt x="414256" y="149937"/>
                  <a:pt x="436179" y="131380"/>
                  <a:pt x="457200" y="126125"/>
                </a:cubicBezTo>
                <a:cubicBezTo>
                  <a:pt x="489251" y="286387"/>
                  <a:pt x="456412" y="189975"/>
                  <a:pt x="488731" y="157656"/>
                </a:cubicBezTo>
                <a:cubicBezTo>
                  <a:pt x="500482" y="145905"/>
                  <a:pt x="520262" y="147145"/>
                  <a:pt x="536027" y="141890"/>
                </a:cubicBezTo>
                <a:cubicBezTo>
                  <a:pt x="605296" y="37988"/>
                  <a:pt x="533552" y="120327"/>
                  <a:pt x="583324" y="157656"/>
                </a:cubicBezTo>
                <a:cubicBezTo>
                  <a:pt x="596619" y="167627"/>
                  <a:pt x="614855" y="147145"/>
                  <a:pt x="630620" y="141890"/>
                </a:cubicBezTo>
                <a:cubicBezTo>
                  <a:pt x="625365" y="105104"/>
                  <a:pt x="631473" y="64768"/>
                  <a:pt x="614855" y="31532"/>
                </a:cubicBezTo>
                <a:cubicBezTo>
                  <a:pt x="607423" y="16668"/>
                  <a:pt x="599089" y="62210"/>
                  <a:pt x="599089" y="78828"/>
                </a:cubicBezTo>
                <a:cubicBezTo>
                  <a:pt x="599089" y="163789"/>
                  <a:pt x="608315" y="163612"/>
                  <a:pt x="646386" y="220718"/>
                </a:cubicBezTo>
                <a:cubicBezTo>
                  <a:pt x="667407" y="215463"/>
                  <a:pt x="698925" y="223893"/>
                  <a:pt x="709448" y="204952"/>
                </a:cubicBezTo>
                <a:cubicBezTo>
                  <a:pt x="826666" y="-6043"/>
                  <a:pt x="716146" y="84873"/>
                  <a:pt x="677917" y="110359"/>
                </a:cubicBezTo>
                <a:cubicBezTo>
                  <a:pt x="689197" y="166759"/>
                  <a:pt x="684617" y="195888"/>
                  <a:pt x="725213" y="236483"/>
                </a:cubicBezTo>
                <a:cubicBezTo>
                  <a:pt x="738611" y="249881"/>
                  <a:pt x="756744" y="257504"/>
                  <a:pt x="772510" y="268014"/>
                </a:cubicBezTo>
                <a:cubicBezTo>
                  <a:pt x="793531" y="262759"/>
                  <a:pt x="821471" y="268700"/>
                  <a:pt x="835572" y="252249"/>
                </a:cubicBezTo>
                <a:cubicBezTo>
                  <a:pt x="857202" y="227014"/>
                  <a:pt x="848667" y="185311"/>
                  <a:pt x="867103" y="157656"/>
                </a:cubicBezTo>
                <a:cubicBezTo>
                  <a:pt x="907852" y="96532"/>
                  <a:pt x="892642" y="128334"/>
                  <a:pt x="914400" y="63063"/>
                </a:cubicBezTo>
                <a:cubicBezTo>
                  <a:pt x="919655" y="115615"/>
                  <a:pt x="915656" y="169936"/>
                  <a:pt x="930165" y="220718"/>
                </a:cubicBezTo>
                <a:cubicBezTo>
                  <a:pt x="934730" y="236697"/>
                  <a:pt x="934180" y="185172"/>
                  <a:pt x="945931" y="173421"/>
                </a:cubicBezTo>
                <a:cubicBezTo>
                  <a:pt x="957682" y="161670"/>
                  <a:pt x="977462" y="162911"/>
                  <a:pt x="993227" y="157656"/>
                </a:cubicBezTo>
                <a:cubicBezTo>
                  <a:pt x="1067141" y="46784"/>
                  <a:pt x="986395" y="146223"/>
                  <a:pt x="1040524" y="268014"/>
                </a:cubicBezTo>
                <a:cubicBezTo>
                  <a:pt x="1047273" y="283200"/>
                  <a:pt x="1072055" y="257504"/>
                  <a:pt x="1087820" y="252249"/>
                </a:cubicBezTo>
                <a:cubicBezTo>
                  <a:pt x="1098330" y="236483"/>
                  <a:pt x="1100403" y="204952"/>
                  <a:pt x="1119351" y="204952"/>
                </a:cubicBezTo>
                <a:cubicBezTo>
                  <a:pt x="1135970" y="204952"/>
                  <a:pt x="1118498" y="252249"/>
                  <a:pt x="1135117" y="252249"/>
                </a:cubicBezTo>
                <a:cubicBezTo>
                  <a:pt x="1151735" y="252249"/>
                  <a:pt x="1145627" y="220718"/>
                  <a:pt x="1150882" y="204952"/>
                </a:cubicBezTo>
                <a:cubicBezTo>
                  <a:pt x="1138060" y="166485"/>
                  <a:pt x="1134148" y="140921"/>
                  <a:pt x="1103586" y="110359"/>
                </a:cubicBezTo>
                <a:cubicBezTo>
                  <a:pt x="1090188" y="96961"/>
                  <a:pt x="1072055" y="89338"/>
                  <a:pt x="1056289" y="78828"/>
                </a:cubicBezTo>
                <a:lnTo>
                  <a:pt x="1150882" y="47297"/>
                </a:lnTo>
                <a:lnTo>
                  <a:pt x="1198179" y="31532"/>
                </a:lnTo>
                <a:cubicBezTo>
                  <a:pt x="1187669" y="47297"/>
                  <a:pt x="1180046" y="65430"/>
                  <a:pt x="1166648" y="78828"/>
                </a:cubicBezTo>
                <a:cubicBezTo>
                  <a:pt x="1136087" y="109389"/>
                  <a:pt x="1110521" y="113302"/>
                  <a:pt x="1072055" y="126125"/>
                </a:cubicBezTo>
                <a:cubicBezTo>
                  <a:pt x="1066800" y="141890"/>
                  <a:pt x="1042462" y="182639"/>
                  <a:pt x="1056289" y="173421"/>
                </a:cubicBezTo>
                <a:lnTo>
                  <a:pt x="1103586" y="141890"/>
                </a:lnTo>
                <a:lnTo>
                  <a:pt x="1150882" y="110359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5115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519679" y="764703"/>
            <a:ext cx="2409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Открыть дверь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Овал 4"/>
          <p:cNvSpPr/>
          <p:nvPr/>
        </p:nvSpPr>
        <p:spPr>
          <a:xfrm>
            <a:off x="3788296" y="1226367"/>
            <a:ext cx="1872208" cy="5464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Начало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3788296" y="2003433"/>
            <a:ext cx="1872208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Достань ключ из кармана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3791469" y="2708920"/>
            <a:ext cx="1869035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Вставь ключ в замочную скважину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3791469" y="3429000"/>
            <a:ext cx="1869035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Поверни ключ два раза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3791469" y="4149080"/>
            <a:ext cx="1869035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Вытащи ключ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3791469" y="4797152"/>
            <a:ext cx="1869035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Конец</a:t>
            </a:r>
            <a:endParaRPr lang="ru-RU" dirty="0"/>
          </a:p>
        </p:txBody>
      </p:sp>
      <p:cxnSp>
        <p:nvCxnSpPr>
          <p:cNvPr id="25" name="Прямая со стрелкой 24"/>
          <p:cNvCxnSpPr>
            <a:stCxn id="5" idx="4"/>
            <a:endCxn id="10" idx="0"/>
          </p:cNvCxnSpPr>
          <p:nvPr/>
        </p:nvCxnSpPr>
        <p:spPr>
          <a:xfrm>
            <a:off x="4724400" y="1772814"/>
            <a:ext cx="0" cy="230619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10" idx="2"/>
          </p:cNvCxnSpPr>
          <p:nvPr/>
        </p:nvCxnSpPr>
        <p:spPr>
          <a:xfrm>
            <a:off x="4724400" y="2507489"/>
            <a:ext cx="1586" cy="201431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20" idx="2"/>
          </p:cNvCxnSpPr>
          <p:nvPr/>
        </p:nvCxnSpPr>
        <p:spPr>
          <a:xfrm flipH="1">
            <a:off x="4725986" y="3212976"/>
            <a:ext cx="1" cy="21602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8" name="Прямая со стрелкой 2057"/>
          <p:cNvCxnSpPr>
            <a:stCxn id="21" idx="2"/>
            <a:endCxn id="22" idx="0"/>
          </p:cNvCxnSpPr>
          <p:nvPr/>
        </p:nvCxnSpPr>
        <p:spPr>
          <a:xfrm>
            <a:off x="4725987" y="393305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1" name="Прямая со стрелкой 2060"/>
          <p:cNvCxnSpPr>
            <a:stCxn id="22" idx="2"/>
            <a:endCxn id="23" idx="0"/>
          </p:cNvCxnSpPr>
          <p:nvPr/>
        </p:nvCxnSpPr>
        <p:spPr>
          <a:xfrm>
            <a:off x="4725987" y="4581128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101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4" name="Picture 4" descr="Фон для портрета - 88 фот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6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57657" y="259631"/>
            <a:ext cx="3241272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Ход рассуждений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185" y="877360"/>
            <a:ext cx="3973588" cy="58477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Полная форма записи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2773" y="877360"/>
            <a:ext cx="5056192" cy="584775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Сокращённая форма записи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185" y="1500432"/>
            <a:ext cx="3698064" cy="156966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Если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условие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действие 1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Иначе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действие 2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185" y="3064762"/>
            <a:ext cx="4516942" cy="156966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Если знать, где упадешь,</a:t>
            </a:r>
          </a:p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 соломки подстелешь,</a:t>
            </a:r>
          </a:p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наче разобьёшь нос.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29116" y="2539577"/>
            <a:ext cx="4129849" cy="1077218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Если цветут ландыши,</a:t>
            </a:r>
          </a:p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</a:t>
            </a: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 пришла весна.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08515" y="1462135"/>
            <a:ext cx="3050450" cy="1077218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Если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</a:t>
            </a: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словие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действие 1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71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Фоны для портретов (41 фото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328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91746" y="209018"/>
            <a:ext cx="69797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Шестиклассница Таня принялась за уроки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Овал 5"/>
          <p:cNvSpPr/>
          <p:nvPr/>
        </p:nvSpPr>
        <p:spPr>
          <a:xfrm>
            <a:off x="4284250" y="676200"/>
            <a:ext cx="2087950" cy="74577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Начало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Блок-схема: решение 6"/>
          <p:cNvSpPr/>
          <p:nvPr/>
        </p:nvSpPr>
        <p:spPr>
          <a:xfrm>
            <a:off x="4404176" y="1614902"/>
            <a:ext cx="1872208" cy="73397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Никита ответил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483768" y="2173956"/>
            <a:ext cx="188426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Позвонить Маше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216253" y="2209960"/>
            <a:ext cx="1854658" cy="6429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Делать информатику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Блок-схема: решение 9"/>
          <p:cNvSpPr/>
          <p:nvPr/>
        </p:nvSpPr>
        <p:spPr>
          <a:xfrm>
            <a:off x="2411760" y="3068960"/>
            <a:ext cx="2028276" cy="86409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Маша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ответила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623513" y="3919340"/>
            <a:ext cx="1872208" cy="618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Учить стихотворение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4439895" y="3962202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Разобраться с математикой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Овал 14"/>
          <p:cNvSpPr/>
          <p:nvPr/>
        </p:nvSpPr>
        <p:spPr>
          <a:xfrm>
            <a:off x="3459493" y="5589240"/>
            <a:ext cx="2244301" cy="74577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Конец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Прямая со стрелкой 16"/>
          <p:cNvCxnSpPr>
            <a:stCxn id="6" idx="4"/>
            <a:endCxn id="7" idx="0"/>
          </p:cNvCxnSpPr>
          <p:nvPr/>
        </p:nvCxnSpPr>
        <p:spPr>
          <a:xfrm>
            <a:off x="5328225" y="1421978"/>
            <a:ext cx="12055" cy="19292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Соединительная линия уступом 20"/>
          <p:cNvCxnSpPr>
            <a:stCxn id="7" idx="3"/>
            <a:endCxn id="9" idx="0"/>
          </p:cNvCxnSpPr>
          <p:nvPr/>
        </p:nvCxnSpPr>
        <p:spPr>
          <a:xfrm>
            <a:off x="6276384" y="1981891"/>
            <a:ext cx="867198" cy="228069"/>
          </a:xfrm>
          <a:prstGeom prst="bentConnector2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Соединительная линия уступом 26"/>
          <p:cNvCxnSpPr>
            <a:stCxn id="7" idx="1"/>
            <a:endCxn id="8" idx="0"/>
          </p:cNvCxnSpPr>
          <p:nvPr/>
        </p:nvCxnSpPr>
        <p:spPr>
          <a:xfrm rot="10800000" flipV="1">
            <a:off x="3425898" y="1981890"/>
            <a:ext cx="978278" cy="192065"/>
          </a:xfrm>
          <a:prstGeom prst="bentConnector2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44" name="Прямая со стрелкой 6143"/>
          <p:cNvCxnSpPr>
            <a:stCxn id="8" idx="2"/>
            <a:endCxn id="10" idx="0"/>
          </p:cNvCxnSpPr>
          <p:nvPr/>
        </p:nvCxnSpPr>
        <p:spPr>
          <a:xfrm>
            <a:off x="3425898" y="2822028"/>
            <a:ext cx="0" cy="246932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48" name="Соединительная линия уступом 6147"/>
          <p:cNvCxnSpPr>
            <a:stCxn id="10" idx="3"/>
            <a:endCxn id="12" idx="0"/>
          </p:cNvCxnSpPr>
          <p:nvPr/>
        </p:nvCxnSpPr>
        <p:spPr>
          <a:xfrm>
            <a:off x="4440036" y="3501008"/>
            <a:ext cx="971967" cy="461194"/>
          </a:xfrm>
          <a:prstGeom prst="bentConnector2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51" name="Соединительная линия уступом 6150"/>
          <p:cNvCxnSpPr>
            <a:stCxn id="10" idx="1"/>
            <a:endCxn id="11" idx="0"/>
          </p:cNvCxnSpPr>
          <p:nvPr/>
        </p:nvCxnSpPr>
        <p:spPr>
          <a:xfrm rot="10800000" flipV="1">
            <a:off x="1559618" y="3501008"/>
            <a:ext cx="852143" cy="418332"/>
          </a:xfrm>
          <a:prstGeom prst="bentConnector2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54" name="Соединительная линия уступом 6153"/>
          <p:cNvCxnSpPr>
            <a:stCxn id="11" idx="2"/>
            <a:endCxn id="12" idx="2"/>
          </p:cNvCxnSpPr>
          <p:nvPr/>
        </p:nvCxnSpPr>
        <p:spPr>
          <a:xfrm rot="16200000" flipH="1">
            <a:off x="3485810" y="2612073"/>
            <a:ext cx="12700" cy="3852386"/>
          </a:xfrm>
          <a:prstGeom prst="bentConnector3">
            <a:avLst>
              <a:gd name="adj1" fmla="val 3662071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73" name="Прямая со стрелкой 6172"/>
          <p:cNvCxnSpPr>
            <a:endCxn id="15" idx="0"/>
          </p:cNvCxnSpPr>
          <p:nvPr/>
        </p:nvCxnSpPr>
        <p:spPr>
          <a:xfrm>
            <a:off x="3492160" y="5013176"/>
            <a:ext cx="1089484" cy="57606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76" name="Соединительная линия уступом 6175"/>
          <p:cNvCxnSpPr>
            <a:stCxn id="9" idx="2"/>
            <a:endCxn id="15" idx="6"/>
          </p:cNvCxnSpPr>
          <p:nvPr/>
        </p:nvCxnSpPr>
        <p:spPr>
          <a:xfrm rot="5400000">
            <a:off x="4869092" y="3687638"/>
            <a:ext cx="3109193" cy="1439788"/>
          </a:xfrm>
          <a:prstGeom prst="bentConnector2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78" name="TextBox 6177"/>
          <p:cNvSpPr txBox="1"/>
          <p:nvPr/>
        </p:nvSpPr>
        <p:spPr>
          <a:xfrm>
            <a:off x="6588224" y="169151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Да</a:t>
            </a:r>
            <a:endParaRPr lang="ru-RU" dirty="0"/>
          </a:p>
        </p:txBody>
      </p:sp>
      <p:sp>
        <p:nvSpPr>
          <p:cNvPr id="6179" name="TextBox 6178"/>
          <p:cNvSpPr txBox="1"/>
          <p:nvPr/>
        </p:nvSpPr>
        <p:spPr>
          <a:xfrm>
            <a:off x="3707904" y="1691516"/>
            <a:ext cx="533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Нет</a:t>
            </a:r>
            <a:endParaRPr lang="ru-RU" dirty="0"/>
          </a:p>
        </p:txBody>
      </p:sp>
      <p:sp>
        <p:nvSpPr>
          <p:cNvPr id="6180" name="TextBox 6179"/>
          <p:cNvSpPr txBox="1"/>
          <p:nvPr/>
        </p:nvSpPr>
        <p:spPr>
          <a:xfrm>
            <a:off x="1763688" y="3203684"/>
            <a:ext cx="533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Нет</a:t>
            </a:r>
            <a:endParaRPr lang="ru-RU" dirty="0"/>
          </a:p>
        </p:txBody>
      </p:sp>
      <p:sp>
        <p:nvSpPr>
          <p:cNvPr id="6181" name="TextBox 6180"/>
          <p:cNvSpPr txBox="1"/>
          <p:nvPr/>
        </p:nvSpPr>
        <p:spPr>
          <a:xfrm>
            <a:off x="4775720" y="320368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Да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234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 animBg="1"/>
      <p:bldP spid="6178" grpId="0"/>
      <p:bldP spid="6179" grpId="0"/>
      <p:bldP spid="6180" grpId="0"/>
      <p:bldP spid="618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8" name="Объект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6830527"/>
              </p:ext>
            </p:extLst>
          </p:nvPr>
        </p:nvGraphicFramePr>
        <p:xfrm>
          <a:off x="769504" y="4869160"/>
          <a:ext cx="82296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170" name="Picture 2" descr="Фоны в стиле Дрим арт (42 фото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06477" y="235390"/>
            <a:ext cx="46030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Процедуры и функции</a:t>
            </a:r>
            <a:endParaRPr lang="ru-RU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521" y="881721"/>
            <a:ext cx="87129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Процедура – это вспомогательный алгоритм, который исполняет некоторые действия.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Процедура записывает до основной программы и вызывается внутри её.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!!!Имена переменных в процедуре не должны совпадать с именами в основной программе!!!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(Процедура не должна возвращать результат)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Синтаксис процедуры</a:t>
            </a:r>
            <a:endParaRPr lang="ru-RU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1364585"/>
              </p:ext>
            </p:extLst>
          </p:nvPr>
        </p:nvGraphicFramePr>
        <p:xfrm>
          <a:off x="395536" y="3928709"/>
          <a:ext cx="7890594" cy="25000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5297"/>
                <a:gridCol w="3945297"/>
              </a:tblGrid>
              <a:tr h="48838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Процедура</a:t>
                      </a:r>
                      <a:r>
                        <a:rPr lang="ru-RU" baseline="0" dirty="0" smtClean="0"/>
                        <a:t> в</a:t>
                      </a:r>
                      <a:r>
                        <a:rPr lang="en-US" baseline="0" dirty="0" smtClean="0"/>
                        <a:t> Pascal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Процедура</a:t>
                      </a:r>
                      <a:r>
                        <a:rPr lang="ru-RU" baseline="0" dirty="0" smtClean="0"/>
                        <a:t> в </a:t>
                      </a:r>
                      <a:r>
                        <a:rPr lang="en-US" baseline="0" dirty="0" smtClean="0"/>
                        <a:t>Python</a:t>
                      </a:r>
                      <a:endParaRPr lang="ru-RU" dirty="0"/>
                    </a:p>
                  </a:txBody>
                  <a:tcPr anchor="ctr"/>
                </a:tc>
              </a:tr>
              <a:tr h="1130790">
                <a:tc>
                  <a:txBody>
                    <a:bodyPr/>
                    <a:lstStyle/>
                    <a:p>
                      <a:r>
                        <a:rPr lang="en-US" dirty="0" smtClean="0"/>
                        <a:t>procedure </a:t>
                      </a:r>
                      <a:r>
                        <a:rPr lang="ru-RU" dirty="0" smtClean="0"/>
                        <a:t>название (параметры); </a:t>
                      </a:r>
                      <a:r>
                        <a:rPr lang="en-US" dirty="0" smtClean="0"/>
                        <a:t>{</a:t>
                      </a:r>
                      <a:r>
                        <a:rPr lang="ru-RU" dirty="0" smtClean="0"/>
                        <a:t>начало процедур</a:t>
                      </a:r>
                      <a:r>
                        <a:rPr lang="en-US" dirty="0" smtClean="0"/>
                        <a:t>}</a:t>
                      </a:r>
                    </a:p>
                    <a:p>
                      <a:r>
                        <a:rPr lang="en-US" dirty="0" err="1" smtClean="0"/>
                        <a:t>var</a:t>
                      </a:r>
                      <a:r>
                        <a:rPr lang="en-US" dirty="0" smtClean="0"/>
                        <a:t>…</a:t>
                      </a:r>
                      <a:r>
                        <a:rPr lang="ru-RU" dirty="0" smtClean="0"/>
                        <a:t>; </a:t>
                      </a:r>
                      <a:r>
                        <a:rPr lang="en-US" dirty="0" smtClean="0"/>
                        <a:t>{</a:t>
                      </a:r>
                      <a:r>
                        <a:rPr lang="ru-RU" dirty="0" smtClean="0"/>
                        <a:t>объявление локальных переменных</a:t>
                      </a:r>
                      <a:r>
                        <a:rPr lang="en-US" dirty="0" smtClean="0"/>
                        <a:t>}</a:t>
                      </a:r>
                    </a:p>
                    <a:p>
                      <a:r>
                        <a:rPr lang="en-US" dirty="0" smtClean="0"/>
                        <a:t>begin</a:t>
                      </a:r>
                      <a:endParaRPr lang="ru-RU" dirty="0" smtClean="0"/>
                    </a:p>
                    <a:p>
                      <a:r>
                        <a:rPr lang="en-US" dirty="0" smtClean="0"/>
                        <a:t>…{</a:t>
                      </a:r>
                      <a:r>
                        <a:rPr lang="ru-RU" dirty="0" smtClean="0"/>
                        <a:t>тело процедуры</a:t>
                      </a:r>
                      <a:r>
                        <a:rPr lang="en-US" dirty="0" smtClean="0"/>
                        <a:t>}</a:t>
                      </a:r>
                    </a:p>
                    <a:p>
                      <a:r>
                        <a:rPr lang="en-US" dirty="0" smtClean="0"/>
                        <a:t>end</a:t>
                      </a:r>
                      <a:r>
                        <a:rPr lang="ru-RU" dirty="0" smtClean="0"/>
                        <a:t>; </a:t>
                      </a:r>
                      <a:r>
                        <a:rPr lang="en-US" dirty="0" smtClean="0"/>
                        <a:t>{</a:t>
                      </a:r>
                      <a:r>
                        <a:rPr lang="ru-RU" dirty="0" smtClean="0"/>
                        <a:t>конец процедуры</a:t>
                      </a:r>
                      <a:r>
                        <a:rPr lang="en-US" dirty="0" smtClean="0"/>
                        <a:t>}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def</a:t>
                      </a:r>
                      <a:r>
                        <a:rPr lang="ru-RU" dirty="0" smtClean="0"/>
                        <a:t> название</a:t>
                      </a:r>
                      <a:r>
                        <a:rPr lang="ru-RU" baseline="0" dirty="0" smtClean="0"/>
                        <a:t> (параметры):</a:t>
                      </a:r>
                    </a:p>
                    <a:p>
                      <a:r>
                        <a:rPr lang="en-US" baseline="0" dirty="0" smtClean="0"/>
                        <a:t>#</a:t>
                      </a:r>
                      <a:r>
                        <a:rPr lang="ru-RU" baseline="0" dirty="0" smtClean="0"/>
                        <a:t>объявление переменной</a:t>
                      </a:r>
                      <a:endParaRPr lang="en-US" baseline="0" dirty="0" smtClean="0"/>
                    </a:p>
                    <a:p>
                      <a:r>
                        <a:rPr lang="en-US" baseline="0" dirty="0" smtClean="0"/>
                        <a:t>#</a:t>
                      </a:r>
                      <a:r>
                        <a:rPr lang="ru-RU" baseline="0" dirty="0" smtClean="0"/>
                        <a:t>тело процедуры</a:t>
                      </a:r>
                      <a:endParaRPr lang="ru-RU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069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079833"/>
              </p:ext>
            </p:extLst>
          </p:nvPr>
        </p:nvGraphicFramePr>
        <p:xfrm>
          <a:off x="457200" y="1600200"/>
          <a:ext cx="82296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194" name="Picture 2" descr="Фоны в стиле Дрим арт (42 фото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325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3528" y="219625"/>
            <a:ext cx="84249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Функция – это вспомогательный алгоритм, который, в отличие от процедуры, возвращает значение ( результат).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Функция используется для вычисления каких-либо значений. Например, вычислить факториал, перевести число и др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(Функция должна возвращать какой-то результат)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4869493"/>
              </p:ext>
            </p:extLst>
          </p:nvPr>
        </p:nvGraphicFramePr>
        <p:xfrm>
          <a:off x="416876" y="2190583"/>
          <a:ext cx="8115564" cy="30386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57782"/>
                <a:gridCol w="4057782"/>
              </a:tblGrid>
              <a:tr h="478297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Функция в </a:t>
                      </a:r>
                      <a:r>
                        <a:rPr lang="en-US" dirty="0" smtClean="0"/>
                        <a:t>Pascal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Функция в </a:t>
                      </a:r>
                      <a:r>
                        <a:rPr lang="en-US" dirty="0" smtClean="0"/>
                        <a:t>Python</a:t>
                      </a:r>
                      <a:endParaRPr lang="ru-RU" dirty="0"/>
                    </a:p>
                  </a:txBody>
                  <a:tcPr anchor="ctr"/>
                </a:tc>
              </a:tr>
              <a:tr h="2184871">
                <a:tc>
                  <a:txBody>
                    <a:bodyPr/>
                    <a:lstStyle/>
                    <a:p>
                      <a:r>
                        <a:rPr lang="en-US" dirty="0" smtClean="0"/>
                        <a:t>function </a:t>
                      </a:r>
                      <a:r>
                        <a:rPr lang="ru-RU" dirty="0" smtClean="0"/>
                        <a:t>название (параметры):</a:t>
                      </a:r>
                      <a:r>
                        <a:rPr lang="en-US" baseline="0" dirty="0" smtClean="0"/>
                        <a:t> </a:t>
                      </a:r>
                      <a:r>
                        <a:rPr lang="ru-RU" baseline="0" dirty="0" smtClean="0"/>
                        <a:t>тип результата; </a:t>
                      </a:r>
                      <a:r>
                        <a:rPr lang="en-US" baseline="0" dirty="0" smtClean="0"/>
                        <a:t>{</a:t>
                      </a:r>
                      <a:r>
                        <a:rPr lang="ru-RU" baseline="0" dirty="0" smtClean="0"/>
                        <a:t>целый, вещ., строк, и т. д.</a:t>
                      </a:r>
                      <a:r>
                        <a:rPr lang="en-US" baseline="0" dirty="0" smtClean="0"/>
                        <a:t>}</a:t>
                      </a:r>
                      <a:endParaRPr lang="en-US" dirty="0" smtClean="0"/>
                    </a:p>
                    <a:p>
                      <a:r>
                        <a:rPr lang="en-US" dirty="0" err="1" smtClean="0"/>
                        <a:t>var</a:t>
                      </a:r>
                      <a:r>
                        <a:rPr lang="en-US" dirty="0" smtClean="0"/>
                        <a:t>…</a:t>
                      </a:r>
                      <a:r>
                        <a:rPr lang="ru-RU" dirty="0" smtClean="0"/>
                        <a:t>; </a:t>
                      </a:r>
                      <a:r>
                        <a:rPr lang="en-US" dirty="0" smtClean="0"/>
                        <a:t>{</a:t>
                      </a:r>
                      <a:r>
                        <a:rPr lang="ru-RU" dirty="0" smtClean="0"/>
                        <a:t>объявление переменных</a:t>
                      </a:r>
                      <a:r>
                        <a:rPr lang="en-US" dirty="0" smtClean="0"/>
                        <a:t>}</a:t>
                      </a:r>
                    </a:p>
                    <a:p>
                      <a:r>
                        <a:rPr lang="en-US" dirty="0" smtClean="0"/>
                        <a:t>begin</a:t>
                      </a:r>
                      <a:endParaRPr lang="ru-RU" dirty="0" smtClean="0"/>
                    </a:p>
                    <a:p>
                      <a:r>
                        <a:rPr lang="en-US" dirty="0" smtClean="0"/>
                        <a:t>…{</a:t>
                      </a:r>
                      <a:r>
                        <a:rPr lang="ru-RU" dirty="0" smtClean="0"/>
                        <a:t>тело функции</a:t>
                      </a:r>
                      <a:r>
                        <a:rPr lang="en-US" dirty="0" smtClean="0"/>
                        <a:t>}</a:t>
                      </a:r>
                      <a:endParaRPr lang="ru-RU" dirty="0" smtClean="0"/>
                    </a:p>
                    <a:p>
                      <a:r>
                        <a:rPr lang="ru-RU" dirty="0" smtClean="0"/>
                        <a:t>название: =</a:t>
                      </a:r>
                      <a:r>
                        <a:rPr lang="ru-RU" baseline="0" dirty="0" smtClean="0"/>
                        <a:t> результат; </a:t>
                      </a:r>
                      <a:r>
                        <a:rPr lang="en-US" baseline="0" dirty="0" smtClean="0"/>
                        <a:t>{</a:t>
                      </a:r>
                      <a:r>
                        <a:rPr lang="ru-RU" baseline="0" dirty="0" smtClean="0"/>
                        <a:t>результат вычислений всегда присваивается функции</a:t>
                      </a:r>
                      <a:r>
                        <a:rPr lang="en-US" baseline="0" dirty="0" smtClean="0"/>
                        <a:t>}</a:t>
                      </a:r>
                      <a:endParaRPr lang="en-US" dirty="0" smtClean="0"/>
                    </a:p>
                    <a:p>
                      <a:r>
                        <a:rPr lang="en-US" dirty="0" smtClean="0"/>
                        <a:t>end</a:t>
                      </a:r>
                      <a:r>
                        <a:rPr lang="ru-RU" dirty="0" smtClean="0"/>
                        <a:t>; </a:t>
                      </a:r>
                      <a:r>
                        <a:rPr lang="en-US" dirty="0" smtClean="0"/>
                        <a:t>{</a:t>
                      </a:r>
                      <a:r>
                        <a:rPr lang="ru-RU" dirty="0" smtClean="0"/>
                        <a:t>конец функции</a:t>
                      </a:r>
                      <a:r>
                        <a:rPr lang="en-US" dirty="0" smtClean="0"/>
                        <a:t>}</a:t>
                      </a:r>
                      <a:endParaRPr lang="ru-RU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def</a:t>
                      </a:r>
                      <a:r>
                        <a:rPr lang="ru-RU" dirty="0" smtClean="0"/>
                        <a:t> название</a:t>
                      </a:r>
                      <a:r>
                        <a:rPr lang="ru-RU" baseline="0" dirty="0" smtClean="0"/>
                        <a:t> (параметры):</a:t>
                      </a:r>
                    </a:p>
                    <a:p>
                      <a:r>
                        <a:rPr lang="en-US" baseline="0" dirty="0" smtClean="0"/>
                        <a:t>#</a:t>
                      </a:r>
                      <a:r>
                        <a:rPr lang="ru-RU" baseline="0" dirty="0" smtClean="0"/>
                        <a:t>объявление переменной</a:t>
                      </a:r>
                      <a:endParaRPr lang="en-US" baseline="0" dirty="0" smtClean="0"/>
                    </a:p>
                    <a:p>
                      <a:r>
                        <a:rPr lang="en-US" baseline="0" dirty="0" smtClean="0"/>
                        <a:t>#</a:t>
                      </a:r>
                      <a:r>
                        <a:rPr lang="ru-RU" baseline="0" dirty="0" smtClean="0"/>
                        <a:t>тело процедуры</a:t>
                      </a:r>
                      <a:endParaRPr lang="ru-RU" dirty="0" smtClean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72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218" name="Picture 2" descr="Фоны в стиле Дрим арт (42 фото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1" y="-8323"/>
            <a:ext cx="9145272" cy="6857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95536" y="404664"/>
            <a:ext cx="85559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Пример: использования функции в программировании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5536" y="764704"/>
            <a:ext cx="78928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Повторяемость команд – это то, что встречается в </a:t>
            </a:r>
          </a:p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программировании очень часто.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985" y="2996952"/>
            <a:ext cx="4381392" cy="1477328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Действие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идти вперед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&gt;&gt;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состоит из …</a:t>
            </a:r>
          </a:p>
          <a:p>
            <a:pPr algn="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поднять левую ногу;</a:t>
            </a:r>
          </a:p>
          <a:p>
            <a:pPr algn="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пустит левую ногу;</a:t>
            </a:r>
          </a:p>
          <a:p>
            <a:pPr algn="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однять правую ногу;</a:t>
            </a:r>
          </a:p>
          <a:p>
            <a:pPr algn="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опустить правую ногу;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}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884" y="2878547"/>
            <a:ext cx="3031301" cy="1702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67544" y="4509120"/>
            <a:ext cx="83603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Чтобы не писать 4 строки кода, программист придумывает некоторое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имя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которое он будет использовать по ходу выполнении программы, и внутрь этого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имени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он помещает все эти команды, такой именованный набор действий называется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&lt;&lt;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функция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&gt;&gt;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Прямая со стрелкой 15"/>
          <p:cNvCxnSpPr>
            <a:stCxn id="9219" idx="1"/>
            <a:endCxn id="6" idx="3"/>
          </p:cNvCxnSpPr>
          <p:nvPr/>
        </p:nvCxnSpPr>
        <p:spPr>
          <a:xfrm flipH="1">
            <a:off x="4849377" y="3729838"/>
            <a:ext cx="897507" cy="577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67985" y="1719069"/>
            <a:ext cx="50304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Задачи функции:</a:t>
            </a:r>
          </a:p>
          <a:p>
            <a:r>
              <a:rPr lang="ru-RU" dirty="0" smtClean="0"/>
              <a:t>+Сократить количества кода</a:t>
            </a:r>
          </a:p>
          <a:p>
            <a:r>
              <a:rPr lang="ru-RU" dirty="0" smtClean="0"/>
              <a:t>+Повысить читаемость этого кода</a:t>
            </a:r>
          </a:p>
          <a:p>
            <a:r>
              <a:rPr lang="ru-RU" dirty="0" smtClean="0"/>
              <a:t>+Повысить скорость написания кода программы.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2480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517</Words>
  <Application>Microsoft Office PowerPoint</Application>
  <PresentationFormat>Экран (4:3)</PresentationFormat>
  <Paragraphs>114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Лучик Счастья</dc:creator>
  <cp:lastModifiedBy>Лучик Счастья</cp:lastModifiedBy>
  <cp:revision>25</cp:revision>
  <dcterms:created xsi:type="dcterms:W3CDTF">2022-11-15T19:20:48Z</dcterms:created>
  <dcterms:modified xsi:type="dcterms:W3CDTF">2022-11-16T00:26:07Z</dcterms:modified>
</cp:coreProperties>
</file>

<file path=docProps/thumbnail.jpeg>
</file>